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15:50:34.8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1566 411 24575,'-33'0'0,"-13"0"0,-12 0 0,-14 0 0,-1 0 0,-9 0 0,3 0 0,11 0 0,-2 0 0,11 0 0,-6 0 0,-6 0 0,2 0 0,3 0 0,5 3 0,7 2 0,10 4 0,7 2 0,3 3 0,13-2 0,-3 5 0,8 1 0,-7 10 0,-3 4 0,-2 6 0,-2 5 0,0 6 0,-4 10 0,-4 15 0,1 13-751,4 5 751,17-40 0,2 1 0,-8 43 0,7-1 0,4-4 0,8-4 0,1 2 0,1-3 0,1-4 0,0-13 0,0-11 0,4-16 0,7-6 0,38 8 0,-3-15 0,-3-7 0,6-1-424,4-6 0,4-2 424,21 3 0,6-1-1171,7 0 0,3-1 1171,-25-5 0,1-1 0,1 0-802,1 0 1,1-1 0,0 0 801,0 0 0,0-1 0,1 1 0,4 0 0,0 0 0,0 0 0,-4-1 0,-1 1 0,-1 0-518,-3-1 1,-2 1 0,-1-1 517,27 2 0,-2-2 0,-15-1 0,-3-1 0,-5-1 0,-1-2 210,-4-1 0,-2 0-210,-6 0 0,-1 0 751,3 0 0,-1 0-751,43 0 0,-12-2 0,-5-7 2467,-15-3-2467,-9-4 2093,-9-2-2093,-6-3 945,9-19-945,-16 5 470,13-20-470,-15 14 0,3-7 0,-1 0 0,-3-5 0,-1-3 0,-5-1 0,-6-1 0,-5 2 0,-3 1 0,-3-5 0,-4 8 0,-4 2 0,-2-3 0,-4 7 0,-16-20 0,-17-12-540,10 36 0,-3-1 540,-7-8 0,-3-1 0,-1 0 0,-3 1 0,-6-4 0,-2 2-737,-2 0 1,-3 2 736,0 3 0,-4 2 0,-22-9 0,-1 5 0,20 14 0,-2 4 0,-22-9 0,0 4 0,22 16 0,2 3 0,-10 0 0,-2 0 0,-3 1 0,-1 2 0,-1 0 0,0 1 0,-3 0 0,1 0 0,1 1 0,1-1 0,1 1 0,-1-1 0,1 1 0,1 0 0,3 1 0,1 1 0,10 1 0,3 1 0,10 1 0,2 2 0,-34-7-53,12 0 53,0 1 0,7 1 0,16 3 995,14 4-995,13 3 387,9 4 1,7-3-1,4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15:50:34.8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1566 411 24575,'-33'0'0,"-13"0"0,-12 0 0,-14 0 0,-1 0 0,-9 0 0,3 0 0,11 0 0,-2 0 0,11 0 0,-6 0 0,-6 0 0,2 0 0,3 0 0,5 3 0,7 2 0,10 4 0,7 2 0,3 3 0,13-2 0,-3 5 0,8 1 0,-7 10 0,-3 4 0,-2 6 0,-2 5 0,0 6 0,-4 10 0,-4 15 0,1 13-751,4 5 751,17-40 0,2 1 0,-8 43 0,7-1 0,4-4 0,8-4 0,1 2 0,1-3 0,1-4 0,0-13 0,0-11 0,4-16 0,7-6 0,38 8 0,-3-15 0,-3-7 0,6-1-424,4-6 0,4-2 424,21 3 0,6-1-1171,7 0 0,3-1 1171,-25-5 0,1-1 0,1 0-802,1 0 1,1-1 0,0 0 801,0 0 0,0-1 0,1 1 0,4 0 0,0 0 0,0 0 0,-4-1 0,-1 1 0,-1 0-518,-3-1 1,-2 1 0,-1-1 517,27 2 0,-2-2 0,-15-1 0,-3-1 0,-5-1 0,-1-2 210,-4-1 0,-2 0-210,-6 0 0,-1 0 751,3 0 0,-1 0-751,43 0 0,-12-2 0,-5-7 2467,-15-3-2467,-9-4 2093,-9-2-2093,-6-3 945,9-19-945,-16 5 470,13-20-470,-15 14 0,3-7 0,-1 0 0,-3-5 0,-1-3 0,-5-1 0,-6-1 0,-5 2 0,-3 1 0,-3-5 0,-4 8 0,-4 2 0,-2-3 0,-4 7 0,-16-20 0,-17-12-540,10 36 0,-3-1 540,-7-8 0,-3-1 0,-1 0 0,-3 1 0,-6-4 0,-2 2-737,-2 0 1,-3 2 736,0 3 0,-4 2 0,-22-9 0,-1 5 0,20 14 0,-2 4 0,-22-9 0,0 4 0,22 16 0,2 3 0,-10 0 0,-2 0 0,-3 1 0,-1 2 0,-1 0 0,0 1 0,-3 0 0,1 0 0,1 1 0,1-1 0,1 1 0,-1-1 0,1 1 0,1 0 0,3 1 0,1 1 0,10 1 0,3 1 0,10 1 0,2 2 0,-34-7-53,12 0 53,0 1 0,7 1 0,16 3 995,14 4-995,13 3 387,9 4 1,7-3-1,4 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18:38:10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384 0 24575,'0'41'0,"0"3"0,0 22 0,-2 18 0,-3-5 0,-3-2 0,-4-32 0,3-4 0,1-7 0,2-5 0,0-4 0,1-4 0,-1 3 0,1-3 0,0 3 0,-2 2 0,1 1 0,-1 6 0,-2 1 0,2 1 0,-1 0 0,2-3 0,0-3 0,1-4 0,-1-7 0,0 0 0,2-4 0,-2 0 0,1-2 0,0-1 0,0 0 0,2-2 0,-1 1 0,1 0 0,-2-3 0,0 0 0,1-5 0,-2-3 0,1-4 0,-1-3 0,-1-1 0,0 0 0,-1-4 0,0 5 0,1-2 0,1 6 0,-1-1 0,1-2 0,-1 2 0,0-2 0,0 0 0,-3 1 0,1 0 0,0-1 0,-1-1 0,2 1 0,0 1 0,-1 2 0,1-1 0,-2 1 0,5 1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18:38:12.3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1 234 24575,'10'-5'0,"0"-2"0,-3 3 0,0-3 0,-2 2 0,-1 1 0,2 0 0,1-2 0,1-1 0,0 0 0,0 0 0,-2 2 0,1 2 0,-1-1 0,0 1 0,1 0 0,0-1 0,2 2 0,-1-3 0,-1-1 0,-1 2 0,0-3 0,1 2 0,1 0 0,-1 0 0,0 1 0,0-1 0,2 0 0,0 0 0,-1 1 0,1-1 0,-2 0 0,2-1 0,0-1 0,0 0 0,3-1 0,1 1 0,-1 0 0,0 1 0,-2 2 0,0-1 0,-1 0 0,-1 0 0,-1-1 0,-3 4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F3E0A-3AF6-AD40-A813-CC95D2F3A162}" type="datetimeFigureOut">
              <a:rPr lang="en-US" smtClean="0"/>
              <a:t>7/13/26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C3D9-3BB8-8346-A15A-84DFDE1A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le Miss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512FBF-9937-1F4B-B153-D1CD731117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47D63-7167-B244-97D2-15B070D3C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4950" y="228600"/>
            <a:ext cx="9182100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14325"/>
            <a:ext cx="12192000" cy="1482290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73F30-F92E-BB48-B370-CED9E6194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70" y="4551354"/>
            <a:ext cx="7261860" cy="428942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Presenter/Date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A045D-ABDD-AB41-A2EA-6F08CE3C3BF5}"/>
              </a:ext>
            </a:extLst>
          </p:cNvPr>
          <p:cNvSpPr txBox="1"/>
          <p:nvPr userDrawn="1"/>
        </p:nvSpPr>
        <p:spPr>
          <a:xfrm>
            <a:off x="333074" y="-1151930"/>
            <a:ext cx="426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title is short and you don’t want the frame “broken” adjust the text box so that it fits inside the frame.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FB717-188C-A340-A127-3F777FD54BFB}"/>
              </a:ext>
            </a:extLst>
          </p:cNvPr>
          <p:cNvSpPr txBox="1"/>
          <p:nvPr userDrawn="1"/>
        </p:nvSpPr>
        <p:spPr>
          <a:xfrm>
            <a:off x="4982076" y="-1151930"/>
            <a:ext cx="426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additional layout options: from the home tab, click on the down arrow beside “Layout”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E9688-5996-F843-AB19-FB3F17171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6608" y="707145"/>
            <a:ext cx="2177463" cy="16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2771-47C2-7043-8155-A41BBEDF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207" y="2412134"/>
            <a:ext cx="10515600" cy="1325563"/>
          </a:xfrm>
        </p:spPr>
        <p:txBody>
          <a:bodyPr>
            <a:normAutofit/>
          </a:bodyPr>
          <a:lstStyle>
            <a:lvl1pPr algn="ctr">
              <a:defRPr sz="35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930D8-CE19-1B49-B8DF-6DA4CD539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5577" y="5410200"/>
            <a:ext cx="1356858" cy="10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ption 1 -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761-D58E-5844-8584-7C6B022F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32" y="365125"/>
            <a:ext cx="10590562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50932" y="1825625"/>
            <a:ext cx="10590562" cy="420331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Agenda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EC179E0-7450-0B4D-A12C-C0D14CAA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8BEF3-70C6-8744-B8B0-770C90A76C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2918769" y="3229116"/>
            <a:ext cx="6873499" cy="4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 -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761-D58E-5844-8584-7C6B022F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912" y="365125"/>
            <a:ext cx="10495582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5912" y="1825625"/>
            <a:ext cx="10495582" cy="420331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445DCC-FD21-3841-B1FD-B287956BB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918769" y="3229116"/>
            <a:ext cx="6873499" cy="415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BE01A-FA41-AF41-8509-D68B831A6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 -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761-D58E-5844-8584-7C6B022F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913" y="365125"/>
            <a:ext cx="5111802" cy="594617"/>
          </a:xfrm>
        </p:spPr>
        <p:txBody>
          <a:bodyPr>
            <a:noAutofit/>
          </a:bodyPr>
          <a:lstStyle>
            <a:lvl1pPr>
              <a:defRPr sz="3700" b="1" i="0">
                <a:latin typeface="Helvetica" pitchFamily="2" charset="0"/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5913" y="1103326"/>
            <a:ext cx="5111802" cy="49256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445DCC-FD21-3841-B1FD-B287956BB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918769" y="3229116"/>
            <a:ext cx="6873499" cy="4152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891691-E8E4-C94B-AA41-CA440FCDFEF5}"/>
              </a:ext>
            </a:extLst>
          </p:cNvPr>
          <p:cNvSpPr txBox="1">
            <a:spLocks/>
          </p:cNvSpPr>
          <p:nvPr userDrawn="1"/>
        </p:nvSpPr>
        <p:spPr>
          <a:xfrm>
            <a:off x="6429692" y="365125"/>
            <a:ext cx="5111802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7C9E3B-DD07-0046-BFF0-923F04B39E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29692" y="1103326"/>
            <a:ext cx="5111802" cy="49256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72114C-07AA-394C-8262-006E3A6ABA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 -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45913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445DCC-FD21-3841-B1FD-B287956BB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918769" y="3229116"/>
            <a:ext cx="6873499" cy="4152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891691-E8E4-C94B-AA41-CA440FCDFEF5}"/>
              </a:ext>
            </a:extLst>
          </p:cNvPr>
          <p:cNvSpPr txBox="1">
            <a:spLocks/>
          </p:cNvSpPr>
          <p:nvPr userDrawn="1"/>
        </p:nvSpPr>
        <p:spPr>
          <a:xfrm>
            <a:off x="4694724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7C9E3B-DD07-0046-BFF0-923F04B39E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4724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912271-F76C-9E42-8E06-A16E3A2875F1}"/>
              </a:ext>
            </a:extLst>
          </p:cNvPr>
          <p:cNvSpPr txBox="1">
            <a:spLocks/>
          </p:cNvSpPr>
          <p:nvPr userDrawn="1"/>
        </p:nvSpPr>
        <p:spPr>
          <a:xfrm>
            <a:off x="1045912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53B2E9-5B75-1A4E-9061-64921E83F76F}"/>
              </a:ext>
            </a:extLst>
          </p:cNvPr>
          <p:cNvSpPr txBox="1">
            <a:spLocks/>
          </p:cNvSpPr>
          <p:nvPr userDrawn="1"/>
        </p:nvSpPr>
        <p:spPr>
          <a:xfrm>
            <a:off x="8343538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A31E90-7D6D-2948-98E6-1DF7008BB8F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43538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C94709-D001-5547-A93A-60DD0D5C1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Option 2 -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761-D58E-5844-8584-7C6B022F2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365125"/>
            <a:ext cx="10032734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08760" y="1825625"/>
            <a:ext cx="10032734" cy="420331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D01F-E9BA-8940-9B24-6E11FB7CA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987" y="-44406"/>
            <a:ext cx="861305" cy="69024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AF7F08-8B89-774D-B00C-868786AF8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 -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761-D58E-5844-8584-7C6B022F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65125"/>
            <a:ext cx="10032734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EB2-DDB1-7640-AC83-48AD60E5C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8760" y="1825625"/>
            <a:ext cx="10032734" cy="420331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D01F-E9BA-8940-9B24-6E11FB7CA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987" y="-44406"/>
            <a:ext cx="861305" cy="69024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829462-0986-834B-82D2-F71E5F6E6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 -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63D01F-E9BA-8940-9B24-6E11FB7CA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987" y="-44406"/>
            <a:ext cx="861305" cy="69024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22A68A4-D86F-F34F-8C90-A76932843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650" y="470806"/>
            <a:ext cx="5111802" cy="594617"/>
          </a:xfrm>
        </p:spPr>
        <p:txBody>
          <a:bodyPr>
            <a:noAutofit/>
          </a:bodyPr>
          <a:lstStyle>
            <a:lvl1pPr>
              <a:defRPr sz="3700" b="1" i="0">
                <a:latin typeface="Helvetica" pitchFamily="2" charset="0"/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6EC66-B62D-2F4B-B63C-EC3C763728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08650" y="1209007"/>
            <a:ext cx="5111802" cy="49256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271E46-7397-6949-8315-A6718E8DD070}"/>
              </a:ext>
            </a:extLst>
          </p:cNvPr>
          <p:cNvSpPr txBox="1">
            <a:spLocks/>
          </p:cNvSpPr>
          <p:nvPr userDrawn="1"/>
        </p:nvSpPr>
        <p:spPr>
          <a:xfrm>
            <a:off x="6792429" y="470806"/>
            <a:ext cx="5111802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2A1340-951C-3C49-9EAB-F41D173582B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92429" y="1209007"/>
            <a:ext cx="5111802" cy="49256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7B823-F681-004C-9A97-C6EF29EEC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22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Option 2 -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63D01F-E9BA-8940-9B24-6E11FB7CA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987" y="-44406"/>
            <a:ext cx="861305" cy="69024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8AE5-A5BA-2F40-9A27-457A94AB9F33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4FAC79-768D-E546-8673-4E844A83D7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86607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F652BD-D55C-8746-B6C1-B7076AB956C0}"/>
              </a:ext>
            </a:extLst>
          </p:cNvPr>
          <p:cNvSpPr txBox="1">
            <a:spLocks/>
          </p:cNvSpPr>
          <p:nvPr userDrawn="1"/>
        </p:nvSpPr>
        <p:spPr>
          <a:xfrm>
            <a:off x="5023059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A3CF55-3313-CC4F-9A6E-3A3C7224AD2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023059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B0CA9B-4D05-244A-BFA4-D3A6D4255039}"/>
              </a:ext>
            </a:extLst>
          </p:cNvPr>
          <p:cNvSpPr txBox="1">
            <a:spLocks/>
          </p:cNvSpPr>
          <p:nvPr userDrawn="1"/>
        </p:nvSpPr>
        <p:spPr>
          <a:xfrm>
            <a:off x="1486606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AC2CD5-2B20-4645-B1A5-8CCB68D60894}"/>
              </a:ext>
            </a:extLst>
          </p:cNvPr>
          <p:cNvSpPr txBox="1">
            <a:spLocks/>
          </p:cNvSpPr>
          <p:nvPr userDrawn="1"/>
        </p:nvSpPr>
        <p:spPr>
          <a:xfrm>
            <a:off x="8559514" y="365125"/>
            <a:ext cx="3197956" cy="594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6CC7FC-973A-C041-88CE-21005DB98AA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559514" y="1103326"/>
            <a:ext cx="3197956" cy="4925613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1108C9-4FE4-2045-8F01-F341E61F3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26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02C2C-DC04-8443-AB76-97874E39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673" y="797895"/>
            <a:ext cx="9845040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37C8B-044A-EE49-9921-96F68FD6DE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7673" y="2258395"/>
            <a:ext cx="9845040" cy="420331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189B67-0E1B-744D-A782-6E921E2778D3}"/>
              </a:ext>
            </a:extLst>
          </p:cNvPr>
          <p:cNvCxnSpPr>
            <a:cxnSpLocks/>
          </p:cNvCxnSpPr>
          <p:nvPr userDrawn="1"/>
        </p:nvCxnSpPr>
        <p:spPr>
          <a:xfrm>
            <a:off x="365317" y="-282633"/>
            <a:ext cx="11004" cy="1308142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40512F5-6788-3444-8BEE-E664D9BC6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571" y="332371"/>
            <a:ext cx="1934220" cy="4655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D4266-95BA-854A-8C40-FC5965399098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le Mis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8FC4ED-9C08-3244-941F-336700E84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192779"/>
            <a:ext cx="12192000" cy="820103"/>
          </a:xfr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73F30-F92E-BB48-B370-CED9E6194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69" y="4263549"/>
            <a:ext cx="7261860" cy="42894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B5CE1-7716-1043-A405-7BF6FEE04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088" y="610136"/>
            <a:ext cx="2737821" cy="20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9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189B67-0E1B-744D-A782-6E921E2778D3}"/>
              </a:ext>
            </a:extLst>
          </p:cNvPr>
          <p:cNvCxnSpPr>
            <a:cxnSpLocks/>
          </p:cNvCxnSpPr>
          <p:nvPr userDrawn="1"/>
        </p:nvCxnSpPr>
        <p:spPr>
          <a:xfrm>
            <a:off x="365317" y="-282633"/>
            <a:ext cx="11004" cy="1308142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080F9-A6BA-1C4E-954E-96D9D223D7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571" y="925286"/>
            <a:ext cx="10790308" cy="53691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PICTURE ICON TO INSERT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26D7-6E84-3F4A-B653-75F33010D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571" y="332371"/>
            <a:ext cx="1934220" cy="4655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9BBA84-53FE-874E-A25A-34664434E90E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9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edi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189B67-0E1B-744D-A782-6E921E2778D3}"/>
              </a:ext>
            </a:extLst>
          </p:cNvPr>
          <p:cNvCxnSpPr>
            <a:cxnSpLocks/>
          </p:cNvCxnSpPr>
          <p:nvPr userDrawn="1"/>
        </p:nvCxnSpPr>
        <p:spPr>
          <a:xfrm>
            <a:off x="365317" y="-282633"/>
            <a:ext cx="11004" cy="1308142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A0D4EA2-1589-494F-AED0-9EB95AB5F9A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657225" y="914401"/>
            <a:ext cx="10753725" cy="533558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MEDIA ICON TO INSERT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34C3E-425B-0C48-A331-F81EBBA93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571" y="332371"/>
            <a:ext cx="1934220" cy="4655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50B444-0EF3-1046-9C41-E0AE4DF1F6CE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5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AA07AB-143C-D846-ADAB-24E8B4C0CF67}"/>
              </a:ext>
            </a:extLst>
          </p:cNvPr>
          <p:cNvSpPr txBox="1">
            <a:spLocks/>
          </p:cNvSpPr>
          <p:nvPr userDrawn="1"/>
        </p:nvSpPr>
        <p:spPr>
          <a:xfrm>
            <a:off x="0" y="-353179"/>
            <a:ext cx="12192000" cy="734715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8"/>
            <a:ext cx="10918333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715BA5-4C1A-AF40-922A-DD9CA86722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9896" y="1925228"/>
            <a:ext cx="10918333" cy="409864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78F5E-284E-EB4E-9B86-2362145D9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83BDE4-BDC0-EF4D-B7B4-48B45A400AA8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25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- Op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AA07AB-143C-D846-ADAB-24E8B4C0CF67}"/>
              </a:ext>
            </a:extLst>
          </p:cNvPr>
          <p:cNvSpPr txBox="1">
            <a:spLocks/>
          </p:cNvSpPr>
          <p:nvPr userDrawn="1"/>
        </p:nvSpPr>
        <p:spPr>
          <a:xfrm>
            <a:off x="0" y="-353179"/>
            <a:ext cx="12192000" cy="734715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8"/>
            <a:ext cx="10918333" cy="749215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1A262F3-AF5B-9D42-9B6B-1817C4B635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895" y="1339231"/>
            <a:ext cx="10918334" cy="46301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PICTURE ICON TO INSERT AN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1EE670-6717-8F44-B3B7-42E49C846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7131D-9846-A246-A193-BB2ECD806D6E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54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edia Op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AA07AB-143C-D846-ADAB-24E8B4C0CF67}"/>
              </a:ext>
            </a:extLst>
          </p:cNvPr>
          <p:cNvSpPr txBox="1">
            <a:spLocks/>
          </p:cNvSpPr>
          <p:nvPr userDrawn="1"/>
        </p:nvSpPr>
        <p:spPr>
          <a:xfrm>
            <a:off x="0" y="-353179"/>
            <a:ext cx="12192000" cy="734715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9"/>
            <a:ext cx="10918333" cy="825188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4" name="Media Placeholder 3">
            <a:extLst>
              <a:ext uri="{FF2B5EF4-FFF2-40B4-BE49-F238E27FC236}">
                <a16:creationId xmlns:a16="http://schemas.microsoft.com/office/drawing/2014/main" id="{9B3573C7-A39A-6842-A99A-BE6F4A075A6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9895" y="1415205"/>
            <a:ext cx="10918333" cy="455417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MEDIA ICON TO INSERT MEDIA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957C8A-14CF-E54F-937B-26FAE0A3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FB0B63-4204-FF4D-9782-5F55E52FB11C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1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016310-0E2E-E34F-9873-E9834F609CCE}"/>
              </a:ext>
            </a:extLst>
          </p:cNvPr>
          <p:cNvSpPr txBox="1">
            <a:spLocks/>
          </p:cNvSpPr>
          <p:nvPr userDrawn="1"/>
        </p:nvSpPr>
        <p:spPr>
          <a:xfrm>
            <a:off x="0" y="6673577"/>
            <a:ext cx="12192000" cy="369481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3909A-72C8-4A45-BC7D-C59EC52C1EF7}"/>
              </a:ext>
            </a:extLst>
          </p:cNvPr>
          <p:cNvSpPr/>
          <p:nvPr userDrawn="1"/>
        </p:nvSpPr>
        <p:spPr>
          <a:xfrm rot="5400000">
            <a:off x="6073138" y="599320"/>
            <a:ext cx="45720" cy="12192002"/>
          </a:xfrm>
          <a:prstGeom prst="rect">
            <a:avLst/>
          </a:prstGeom>
          <a:solidFill>
            <a:srgbClr val="E6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8"/>
            <a:ext cx="10918333" cy="1325563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715BA5-4C1A-AF40-922A-DD9CA86722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9896" y="1925228"/>
            <a:ext cx="10918333" cy="409864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2pPr>
            <a:lvl3pPr marL="9144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3pPr>
            <a:lvl4pPr marL="13716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4pPr>
            <a:lvl5pPr marL="1828800" indent="0">
              <a:buNone/>
              <a:defRPr b="1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CFE64E-54BB-5545-A0C3-99F9B016B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EA4A0F-F987-754D-8400-5C142F37379F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29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Picture - Op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8"/>
            <a:ext cx="10918333" cy="749215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1A262F3-AF5B-9D42-9B6B-1817C4B635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895" y="1339231"/>
            <a:ext cx="10918334" cy="46301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PICTURE ICON TO INSERT AN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A88FE2-6BF5-E045-A8F5-F888975AB0B9}"/>
              </a:ext>
            </a:extLst>
          </p:cNvPr>
          <p:cNvSpPr txBox="1">
            <a:spLocks/>
          </p:cNvSpPr>
          <p:nvPr userDrawn="1"/>
        </p:nvSpPr>
        <p:spPr>
          <a:xfrm>
            <a:off x="0" y="6673577"/>
            <a:ext cx="12192000" cy="369481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9CC86-047C-814A-A438-EFE7BD12EB30}"/>
              </a:ext>
            </a:extLst>
          </p:cNvPr>
          <p:cNvSpPr/>
          <p:nvPr userDrawn="1"/>
        </p:nvSpPr>
        <p:spPr>
          <a:xfrm rot="5400000">
            <a:off x="6073138" y="599320"/>
            <a:ext cx="45720" cy="12192002"/>
          </a:xfrm>
          <a:prstGeom prst="rect">
            <a:avLst/>
          </a:prstGeom>
          <a:solidFill>
            <a:srgbClr val="E6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541278-42E8-5A4A-84AF-513F68F7D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7525D2-A52A-F145-99E4-2193A86E32CA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7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Media Op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1A53F-B169-034E-BA50-226EE0B52A28}"/>
              </a:ext>
            </a:extLst>
          </p:cNvPr>
          <p:cNvCxnSpPr>
            <a:cxnSpLocks/>
          </p:cNvCxnSpPr>
          <p:nvPr userDrawn="1"/>
        </p:nvCxnSpPr>
        <p:spPr>
          <a:xfrm>
            <a:off x="363544" y="-523702"/>
            <a:ext cx="0" cy="1813618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F4A254-4AE4-214F-87A1-AAC400BFB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896" y="464729"/>
            <a:ext cx="10918333" cy="825188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Content</a:t>
            </a:r>
          </a:p>
        </p:txBody>
      </p:sp>
      <p:sp>
        <p:nvSpPr>
          <p:cNvPr id="14" name="Media Placeholder 3">
            <a:extLst>
              <a:ext uri="{FF2B5EF4-FFF2-40B4-BE49-F238E27FC236}">
                <a16:creationId xmlns:a16="http://schemas.microsoft.com/office/drawing/2014/main" id="{9B3573C7-A39A-6842-A99A-BE6F4A075A6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9895" y="1415205"/>
            <a:ext cx="10918333" cy="4554171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Helvetica" pitchFamily="2" charset="0"/>
              </a:defRPr>
            </a:lvl1pPr>
          </a:lstStyle>
          <a:p>
            <a:r>
              <a:rPr lang="en-US" dirty="0"/>
              <a:t>CLICK ON THE MEDIA ICON TO INSERT MEDIA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0E74763-B122-5A40-B2A2-4C565B0847E0}"/>
              </a:ext>
            </a:extLst>
          </p:cNvPr>
          <p:cNvSpPr txBox="1">
            <a:spLocks/>
          </p:cNvSpPr>
          <p:nvPr userDrawn="1"/>
        </p:nvSpPr>
        <p:spPr>
          <a:xfrm>
            <a:off x="0" y="6673577"/>
            <a:ext cx="12192000" cy="369481"/>
          </a:xfrm>
          <a:prstGeom prst="rect">
            <a:avLst/>
          </a:prstGeom>
          <a:solidFill>
            <a:srgbClr val="001847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B37D67-09C2-334F-B6BA-1AFC5FD6F6B1}"/>
              </a:ext>
            </a:extLst>
          </p:cNvPr>
          <p:cNvSpPr/>
          <p:nvPr userDrawn="1"/>
        </p:nvSpPr>
        <p:spPr>
          <a:xfrm rot="5400000">
            <a:off x="6073138" y="599320"/>
            <a:ext cx="45720" cy="12192002"/>
          </a:xfrm>
          <a:prstGeom prst="rect">
            <a:avLst/>
          </a:prstGeom>
          <a:solidFill>
            <a:srgbClr val="E6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DBC24C-67A1-BF4D-8267-06562F2A4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274" y="6163876"/>
            <a:ext cx="1934220" cy="4655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1A3620-E761-664F-B0E9-E5DAEB00D598}"/>
              </a:ext>
            </a:extLst>
          </p:cNvPr>
          <p:cNvCxnSpPr>
            <a:cxnSpLocks/>
          </p:cNvCxnSpPr>
          <p:nvPr userDrawn="1"/>
        </p:nvCxnSpPr>
        <p:spPr>
          <a:xfrm>
            <a:off x="11766808" y="6028939"/>
            <a:ext cx="0" cy="979134"/>
          </a:xfrm>
          <a:prstGeom prst="line">
            <a:avLst/>
          </a:prstGeom>
          <a:ln>
            <a:solidFill>
              <a:srgbClr val="E61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8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Option 5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791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D2E550-98EB-C343-B0B7-4CB5FDF552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0780" y="3795091"/>
            <a:ext cx="7261860" cy="820103"/>
          </a:xfrm>
        </p:spPr>
        <p:txBody>
          <a:bodyPr anchor="b">
            <a:normAutofit/>
          </a:bodyPr>
          <a:lstStyle>
            <a:lvl1pPr algn="ctr">
              <a:defRPr sz="35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79B85-D2DD-284F-9BA6-280E88419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424" y="1556657"/>
            <a:ext cx="2439150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nformal Ole Miss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2771-47C2-7043-8155-A41BBEDF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94025"/>
            <a:ext cx="12191999" cy="1325563"/>
          </a:xfrm>
        </p:spPr>
        <p:txBody>
          <a:bodyPr>
            <a:normAutofit/>
          </a:bodyPr>
          <a:lstStyle>
            <a:lvl1pPr algn="ctr">
              <a:defRPr sz="54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09D694-F14C-5D40-ADE0-49B2C7E7D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207" y="4349752"/>
            <a:ext cx="10515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Presenter/Date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4C429-BE95-D74B-AFCB-ACF54C4E5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424" y="598714"/>
            <a:ext cx="2439150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le Miss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39B230-3DAF-B84C-9B66-56445F3481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D739F-B5C4-6C4E-BEAF-6844689D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2700" y="47980"/>
            <a:ext cx="8546600" cy="6762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25568"/>
            <a:ext cx="12207530" cy="2002054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73F30-F92E-BB48-B370-CED9E6194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3143" y="4640863"/>
            <a:ext cx="3725714" cy="428942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B0B77-70DD-424A-AEDC-15A797D0F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627" y="567245"/>
            <a:ext cx="1932276" cy="1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le Miss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EAC6C3-6380-E341-AAE2-DF09C31CC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189919"/>
            <a:ext cx="12192000" cy="820103"/>
          </a:xfrm>
        </p:spPr>
        <p:txBody>
          <a:bodyPr anchor="ctr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73F30-F92E-BB48-B370-CED9E61943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12" y="6199003"/>
            <a:ext cx="3725714" cy="428942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Presenter/Date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43BC4-948F-2D45-A564-A5F109DF5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088" y="610136"/>
            <a:ext cx="2737821" cy="20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le Miss -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2771-47C2-7043-8155-A41BBEDF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207" y="2994025"/>
            <a:ext cx="10515600" cy="1325563"/>
          </a:xfrm>
        </p:spPr>
        <p:txBody>
          <a:bodyPr>
            <a:normAutofit/>
          </a:bodyPr>
          <a:lstStyle>
            <a:lvl1pPr algn="ctr">
              <a:defRPr sz="54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09D694-F14C-5D40-ADE0-49B2C7E7D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207" y="6057640"/>
            <a:ext cx="4049833" cy="539643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Presenter/Date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EEF30-A96E-8646-9E21-711F57E762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424" y="598714"/>
            <a:ext cx="2439150" cy="18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EAC6C3-6380-E341-AAE2-DF09C31CC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534" y="3018948"/>
            <a:ext cx="8662932" cy="820103"/>
          </a:xfrm>
        </p:spPr>
        <p:txBody>
          <a:bodyPr anchor="b">
            <a:normAutofit/>
          </a:bodyPr>
          <a:lstStyle>
            <a:lvl1pPr algn="ctr">
              <a:defRPr sz="35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89745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EAC6C3-6380-E341-AAE2-DF09C31CC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D7261-B512-4C47-8380-ECD9CA60E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4534" y="2852693"/>
            <a:ext cx="8662932" cy="820103"/>
          </a:xfrm>
        </p:spPr>
        <p:txBody>
          <a:bodyPr anchor="b">
            <a:normAutofit/>
          </a:bodyPr>
          <a:lstStyle>
            <a:lvl1pPr algn="ctr">
              <a:defRPr sz="35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5CA72-64AB-5B46-A52E-9AA0ACE06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139" y="5611439"/>
            <a:ext cx="1197720" cy="9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2771-47C2-7043-8155-A41BBEDF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207" y="2994025"/>
            <a:ext cx="10515600" cy="1325563"/>
          </a:xfrm>
        </p:spPr>
        <p:txBody>
          <a:bodyPr>
            <a:normAutofit/>
          </a:bodyPr>
          <a:lstStyle>
            <a:lvl1pPr algn="ctr">
              <a:defRPr sz="35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06104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FCD86-53D2-284E-8848-7DE0640D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533C8-06BE-1845-9B66-1A80AB7E7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E3FD9-B085-8240-BAEF-33860F092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6980-B834-3542-8B38-591EBFACD3C2}" type="datetimeFigureOut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5C64-E916-8C40-AB15-01AF3D16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874E5-0FA9-9041-9310-39AD97D9A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6DDE-7AE7-FC42-BB6B-22CE021D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9" r:id="rId5"/>
    <p:sldLayoutId id="2147483660" r:id="rId6"/>
    <p:sldLayoutId id="2147483665" r:id="rId7"/>
    <p:sldLayoutId id="2147483662" r:id="rId8"/>
    <p:sldLayoutId id="2147483664" r:id="rId9"/>
    <p:sldLayoutId id="2147483663" r:id="rId10"/>
    <p:sldLayoutId id="2147483674" r:id="rId11"/>
    <p:sldLayoutId id="2147483652" r:id="rId12"/>
    <p:sldLayoutId id="2147483666" r:id="rId13"/>
    <p:sldLayoutId id="2147483667" r:id="rId14"/>
    <p:sldLayoutId id="2147483675" r:id="rId15"/>
    <p:sldLayoutId id="2147483661" r:id="rId16"/>
    <p:sldLayoutId id="2147483668" r:id="rId17"/>
    <p:sldLayoutId id="2147483669" r:id="rId18"/>
    <p:sldLayoutId id="2147483653" r:id="rId19"/>
    <p:sldLayoutId id="2147483670" r:id="rId20"/>
    <p:sldLayoutId id="2147483671" r:id="rId21"/>
    <p:sldLayoutId id="2147483654" r:id="rId22"/>
    <p:sldLayoutId id="2147483672" r:id="rId23"/>
    <p:sldLayoutId id="2147483673" r:id="rId24"/>
    <p:sldLayoutId id="2147483676" r:id="rId25"/>
    <p:sldLayoutId id="2147483677" r:id="rId26"/>
    <p:sldLayoutId id="2147483678" r:id="rId27"/>
    <p:sldLayoutId id="2147483655" r:id="rId28"/>
    <p:sldLayoutId id="214748365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customXml" Target="../ink/ink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57F6A-9287-EE4B-B914-73974FBDA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Introduction to Python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7C9BFF-B643-EC4C-A38F-2488790D8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070" y="4551354"/>
            <a:ext cx="7261860" cy="892516"/>
          </a:xfrm>
        </p:spPr>
        <p:txBody>
          <a:bodyPr>
            <a:normAutofit/>
          </a:bodyPr>
          <a:lstStyle/>
          <a:p>
            <a:r>
              <a:rPr lang="en-US" dirty="0"/>
              <a:t>Paul Gebeline</a:t>
            </a:r>
          </a:p>
          <a:p>
            <a:r>
              <a:rPr lang="en-US" dirty="0"/>
              <a:t>July 13, 2026</a:t>
            </a:r>
          </a:p>
        </p:txBody>
      </p:sp>
    </p:spTree>
    <p:extLst>
      <p:ext uri="{BB962C8B-B14F-4D97-AF65-F5344CB8AC3E}">
        <p14:creationId xmlns:p14="http://schemas.microsoft.com/office/powerpoint/2010/main" val="222828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E9645-FC4D-F1AD-C67F-1DE954D9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E6D2-07CE-1173-AA5C-3A953979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Code checked at run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3677-2873-E556-0A91-6AE891B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912" y="1690688"/>
            <a:ext cx="10495582" cy="24161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Python does not check your code for errors until you run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Many of your first errors will be things like this; simple typos, unassigned variables.. Because its easy for your script to run without catching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Other languages solve this with “compilation”, but you need to maintain type information. (or just use VS code)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705D9-8BF9-3A6F-4F9C-E20B10A9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353689"/>
            <a:ext cx="5168900" cy="1846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89C08E-71B5-036C-3CB8-A80127FFAEEF}"/>
                  </a:ext>
                </a:extLst>
              </p14:cNvPr>
              <p14:cNvContentPartPr/>
              <p14:nvPr/>
            </p14:nvContentPartPr>
            <p14:xfrm>
              <a:off x="1690168" y="5276707"/>
              <a:ext cx="1319760" cy="82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89C08E-71B5-036C-3CB8-A80127FFAE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2528" y="5259067"/>
                <a:ext cx="1355400" cy="8625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4CA897B-B701-5136-073A-1A4CEE358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703" y="4106863"/>
            <a:ext cx="5638800" cy="20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1C8C-B845-CC4B-0B2B-EE1F7D44B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</p:spTree>
    <p:extLst>
      <p:ext uri="{BB962C8B-B14F-4D97-AF65-F5344CB8AC3E}">
        <p14:creationId xmlns:p14="http://schemas.microsoft.com/office/powerpoint/2010/main" val="32176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A40C-666B-0F60-24F6-3E038C71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629B-6F48-492C-754D-0293D7F829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Immutable collections of characters within single quotes ‘’ or double quotes “”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Elements are accessed with [] (zero based indexing)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Strings can only be combined with </a:t>
            </a:r>
            <a:r>
              <a:rPr lang="en-US" dirty="0"/>
              <a:t>other strings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D2723-59E7-36C9-3CBE-DF6A9418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02" y="4597401"/>
            <a:ext cx="3757309" cy="1714500"/>
          </a:xfrm>
          <a:prstGeom prst="rect">
            <a:avLst/>
          </a:prstGeom>
        </p:spPr>
      </p:pic>
      <p:pic>
        <p:nvPicPr>
          <p:cNvPr id="8" name="Picture 7" descr="Python Strings ⋆ IpCisco">
            <a:extLst>
              <a:ext uri="{FF2B5EF4-FFF2-40B4-BE49-F238E27FC236}">
                <a16:creationId xmlns:a16="http://schemas.microsoft.com/office/drawing/2014/main" id="{4E5B19C8-1C85-C65F-0581-34185747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3927282"/>
            <a:ext cx="2857502" cy="28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FC05E-6A3C-0468-AD8D-FBE827F39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936E-5831-C392-4D3B-C9FF1E685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012" y="669925"/>
            <a:ext cx="10495582" cy="2289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String formatting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/>
              <a:t>Objects can be automatically converted to a string for neat printing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0" dirty="0"/>
              <a:t>f-strings are very readable and useful for their additional alignment/rounding properties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0" dirty="0"/>
              <a:t>Single and double quotes work, but you can’t use the same type inside</a:t>
            </a:r>
          </a:p>
          <a:p>
            <a:pPr lvl="1"/>
            <a:endParaRPr lang="en-US" b="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338B8-B911-CDAB-3E70-DD849327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2810760"/>
            <a:ext cx="7404100" cy="1384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E0C1F-F2D9-1C0B-8D30-29DE65BB1BF8}"/>
              </a:ext>
            </a:extLst>
          </p:cNvPr>
          <p:cNvGrpSpPr/>
          <p:nvPr/>
        </p:nvGrpSpPr>
        <p:grpSpPr>
          <a:xfrm>
            <a:off x="7534780" y="2949580"/>
            <a:ext cx="212400" cy="395640"/>
            <a:chOff x="7572880" y="2709520"/>
            <a:chExt cx="21240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BC5668-19C5-DDAE-A1DF-1A6E6AB4788C}"/>
                    </a:ext>
                  </a:extLst>
                </p14:cNvPr>
                <p14:cNvContentPartPr/>
                <p14:nvPr/>
              </p14:nvContentPartPr>
              <p14:xfrm>
                <a:off x="7572880" y="2709520"/>
                <a:ext cx="13860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BC5668-19C5-DDAE-A1DF-1A6E6AB478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4880" y="2691520"/>
                  <a:ext cx="1742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8C63CB-2509-921D-0007-D0326DFB1E9F}"/>
                    </a:ext>
                  </a:extLst>
                </p14:cNvPr>
                <p14:cNvContentPartPr/>
                <p14:nvPr/>
              </p14:nvContentPartPr>
              <p14:xfrm>
                <a:off x="7655680" y="3020560"/>
                <a:ext cx="129600" cy="84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8C63CB-2509-921D-0007-D0326DFB1E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8040" y="3002560"/>
                  <a:ext cx="165240" cy="12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BF34CBD-5A7F-A359-DA46-BD7205DE1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50" y="4401435"/>
            <a:ext cx="77597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4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17F4-F8AF-D8EA-0B66-39569C7F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0530-18A0-A510-50F4-502F661D7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012" y="669925"/>
            <a:ext cx="10495582" cy="2289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String formatting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/>
              <a:t>Objects can be automatically converted to a string for neat printing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0" dirty="0"/>
              <a:t>f-strings are very readable and useful for their additional alignment/rounding properties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0" dirty="0"/>
              <a:t>Single and double quotes work, but you can’t use the same type inside</a:t>
            </a:r>
          </a:p>
          <a:p>
            <a:pPr lvl="1"/>
            <a:endParaRPr lang="en-US" b="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D2F0F-DB16-FB25-FC73-90A2648B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3184420"/>
            <a:ext cx="73279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7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0582-4C4E-B16E-8ADF-966BE45D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Lists, Tuples, and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EECE-49FD-48D0-B6E7-4DD7EA7E5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Lists [], sets {}, and tuples () are used for storing multiple elements, also zero-indexed.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 descr="15 Examples to Master Python Lists vs Sets vs Tuples | Towards Data Science">
            <a:extLst>
              <a:ext uri="{FF2B5EF4-FFF2-40B4-BE49-F238E27FC236}">
                <a16:creationId xmlns:a16="http://schemas.microsoft.com/office/drawing/2014/main" id="{3A1A4ADD-8C6C-2C5A-1B1D-06D45C972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12" y="3058793"/>
            <a:ext cx="6102350" cy="3105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CA3A5-E794-8F88-074D-72BD9D9E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0" y="3058793"/>
            <a:ext cx="4483541" cy="26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2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4B2B6-F35A-AEEA-0171-A67408E6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A03C-CDC7-99D9-0CD6-3A9EF3BF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08DE-0163-4FC3-9883-4EB38B697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Dictionaries are a </a:t>
            </a:r>
            <a:r>
              <a:rPr lang="en-US" dirty="0"/>
              <a:t>mutable</a:t>
            </a:r>
            <a:r>
              <a:rPr lang="en-US" b="0" dirty="0"/>
              <a:t> collection of </a:t>
            </a:r>
            <a:r>
              <a:rPr lang="en-US" b="0" i="1" dirty="0"/>
              <a:t>paired data</a:t>
            </a:r>
            <a:r>
              <a:rPr lang="en-US" b="0" dirty="0"/>
              <a:t>, or </a:t>
            </a:r>
            <a:r>
              <a:rPr lang="en-US" b="0" i="1" dirty="0"/>
              <a:t>keys</a:t>
            </a:r>
            <a:r>
              <a:rPr lang="en-US" b="0" dirty="0"/>
              <a:t> and </a:t>
            </a:r>
            <a:r>
              <a:rPr lang="en-US" b="0" i="1" dirty="0"/>
              <a:t>values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You index the </a:t>
            </a:r>
            <a:r>
              <a:rPr lang="en-US" b="0" i="1" dirty="0"/>
              <a:t>key</a:t>
            </a:r>
            <a:r>
              <a:rPr lang="en-US" b="0" dirty="0"/>
              <a:t> rather than the </a:t>
            </a:r>
            <a:r>
              <a:rPr lang="en-US" b="0" i="1" dirty="0"/>
              <a:t>location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1BB7D-C0B4-C800-DB96-3840E8B5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58" y="3517900"/>
            <a:ext cx="6588683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F5DB-95BD-0D03-A5E9-32A0681C7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Loops/Conditionals</a:t>
            </a:r>
          </a:p>
        </p:txBody>
      </p:sp>
    </p:spTree>
    <p:extLst>
      <p:ext uri="{BB962C8B-B14F-4D97-AF65-F5344CB8AC3E}">
        <p14:creationId xmlns:p14="http://schemas.microsoft.com/office/powerpoint/2010/main" val="385579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4EF8-DAC9-5D88-6048-210797EC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IF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90C3-9D8C-4EDB-4098-764F5A905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Checks a </a:t>
            </a:r>
            <a:r>
              <a:rPr lang="en-US" b="0" i="1" dirty="0"/>
              <a:t>Boolean </a:t>
            </a:r>
            <a:r>
              <a:rPr lang="en-US" b="0" dirty="0"/>
              <a:t>statement, and runs the proceeding code if it is true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Can use comparison operators ==, !=, &lt;, &lt;=, &gt;, &gt;=, and, or, and not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4F4EE-6B90-6A41-F47C-636B5EA9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0" y="4020511"/>
            <a:ext cx="6921500" cy="21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AEE3C-2037-35F0-7F66-0BC37301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58D1-C701-8191-B4EF-235ECB61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FOR and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A155-5FCD-7C89-7297-B5AA7E4052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Used to iterate over </a:t>
            </a:r>
            <a:r>
              <a:rPr lang="en-US" b="0" i="1" dirty="0" err="1"/>
              <a:t>iterables</a:t>
            </a:r>
            <a:r>
              <a:rPr lang="en-US" b="0" dirty="0"/>
              <a:t> (lists, tuples, dictionary keys, range())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DD00B-A52C-B1E3-0272-C467E997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757524"/>
            <a:ext cx="5867400" cy="37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D98-4123-5594-5478-56604BD5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AC644-3D13-C8E6-A081-EA182339B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912" y="1668012"/>
            <a:ext cx="10495582" cy="19170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Python</a:t>
            </a:r>
            <a:r>
              <a:rPr lang="en-US" dirty="0"/>
              <a:t> </a:t>
            </a:r>
            <a:r>
              <a:rPr lang="en-US" b="0" dirty="0"/>
              <a:t>is</a:t>
            </a:r>
            <a:r>
              <a:rPr lang="en-US" dirty="0"/>
              <a:t> </a:t>
            </a:r>
            <a:r>
              <a:rPr lang="en-US" b="0" dirty="0"/>
              <a:t>a powerful programming language, and is the </a:t>
            </a:r>
            <a:r>
              <a:rPr lang="en-US" dirty="0"/>
              <a:t>industry standard</a:t>
            </a:r>
            <a:r>
              <a:rPr lang="en-US" b="0" dirty="0"/>
              <a:t> (along with C++) in particle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Created by Guido van Rossum and released in 1991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Known for its elegant syntax and is thus very easy to learn!</a:t>
            </a:r>
          </a:p>
        </p:txBody>
      </p:sp>
      <p:pic>
        <p:nvPicPr>
          <p:cNvPr id="4" name="Picture 3" descr="An Introduction to Python for Beginners">
            <a:extLst>
              <a:ext uri="{FF2B5EF4-FFF2-40B4-BE49-F238E27FC236}">
                <a16:creationId xmlns:a16="http://schemas.microsoft.com/office/drawing/2014/main" id="{86561AA3-3C55-246C-EAC0-7FEEDE48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09" y="3848985"/>
            <a:ext cx="5556907" cy="2778454"/>
          </a:xfrm>
          <a:prstGeom prst="rect">
            <a:avLst/>
          </a:prstGeom>
        </p:spPr>
      </p:pic>
      <p:pic>
        <p:nvPicPr>
          <p:cNvPr id="5" name="Picture 4" descr="Guido van Rossum - Wikipedia">
            <a:extLst>
              <a:ext uri="{FF2B5EF4-FFF2-40B4-BE49-F238E27FC236}">
                <a16:creationId xmlns:a16="http://schemas.microsoft.com/office/drawing/2014/main" id="{4C4DBD02-71C0-4ECB-B976-A3F7DB559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329" y="4050762"/>
            <a:ext cx="1587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E084-A6ED-1D78-5F8D-CA68214F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BA8D-9333-9BBC-728C-AFBA8061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B220-6717-912B-CAB2-0D9051E07F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WHILE something is true… do something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Don’t go infinite!!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8989C-497B-56FD-68A8-4C9D42E0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3638164"/>
            <a:ext cx="6315928" cy="239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67A60-2E10-AD11-7735-8A76DEBE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2503896"/>
            <a:ext cx="5727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6E23-7A1F-2E5C-6B06-EA77DA47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204E-62E4-4BB8-E77E-E8E0D77D1D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Python is a current industry standard, and you should definitely learn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It trades some speed compared to C++ for incredible readability and external module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After 8 years of studying physics, my python knowledge and physics knowledge are comparable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There is so much more to Python that I didn’t have time to cover: Object Oriented Programming, Jupyter (see Gavin’s talk next), and so on.. Python has great documentation, though!</a:t>
            </a:r>
          </a:p>
        </p:txBody>
      </p:sp>
    </p:spTree>
    <p:extLst>
      <p:ext uri="{BB962C8B-B14F-4D97-AF65-F5344CB8AC3E}">
        <p14:creationId xmlns:p14="http://schemas.microsoft.com/office/powerpoint/2010/main" val="415211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 Best Sound Alert Memes">
            <a:extLst>
              <a:ext uri="{FF2B5EF4-FFF2-40B4-BE49-F238E27FC236}">
                <a16:creationId xmlns:a16="http://schemas.microsoft.com/office/drawing/2014/main" id="{654A8015-C548-F28D-5994-1855F1FC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8735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9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1CFE-E79F-EEC6-F82F-07521695B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259" y="1584946"/>
            <a:ext cx="4801997" cy="30402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Python is a dynamic, interpreted language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/>
              <a:t>No need to compile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/>
              <a:t>No type declarations </a:t>
            </a:r>
            <a:r>
              <a:rPr lang="en-US" b="0" dirty="0">
                <a:sym typeface="Wingdings" pitchFamily="2" charset="2"/>
              </a:rPr>
              <a:t> short and flexible code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ym typeface="Wingdings" pitchFamily="2" charset="2"/>
              </a:rPr>
              <a:t>There is an </a:t>
            </a:r>
            <a:r>
              <a:rPr lang="en-US" dirty="0">
                <a:sym typeface="Wingdings" pitchFamily="2" charset="2"/>
              </a:rPr>
              <a:t>interactive</a:t>
            </a:r>
            <a:r>
              <a:rPr lang="en-US" b="0" dirty="0">
                <a:sym typeface="Wingdings" pitchFamily="2" charset="2"/>
              </a:rPr>
              <a:t> interpreter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B2C33-A261-3C7D-8EF7-D316CCF1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27" y="595423"/>
            <a:ext cx="5693051" cy="4673009"/>
          </a:xfrm>
          <a:prstGeom prst="rect">
            <a:avLst/>
          </a:prstGeom>
        </p:spPr>
      </p:pic>
      <p:pic>
        <p:nvPicPr>
          <p:cNvPr id="6" name="Picture 5" descr="Why Use Python? - Full Stack Python">
            <a:extLst>
              <a:ext uri="{FF2B5EF4-FFF2-40B4-BE49-F238E27FC236}">
                <a16:creationId xmlns:a16="http://schemas.microsoft.com/office/drawing/2014/main" id="{DCCFA4B6-10EA-76EB-0262-C065E51E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67" y="4915338"/>
            <a:ext cx="3780465" cy="12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A8C9-B7EF-5B4B-8AC9-27D4083F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D687-F358-ABFA-FC69-841AFD020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912" y="1631755"/>
            <a:ext cx="10495582" cy="4203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 interactive interpreter is mainly for quick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When you are writing a sophisticated python program, you put it inside a </a:t>
            </a:r>
            <a:r>
              <a:rPr lang="en-US" dirty="0"/>
              <a:t>.</a:t>
            </a:r>
            <a:r>
              <a:rPr lang="en-US" dirty="0" err="1"/>
              <a:t>py</a:t>
            </a:r>
            <a:r>
              <a:rPr lang="en-US" b="0" dirty="0"/>
              <a:t> file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82EA3-BDFF-154D-E80C-E6A13CD31618}"/>
              </a:ext>
            </a:extLst>
          </p:cNvPr>
          <p:cNvSpPr txBox="1"/>
          <p:nvPr/>
        </p:nvSpPr>
        <p:spPr>
          <a:xfrm>
            <a:off x="3009015" y="6308209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hello.py</a:t>
            </a:r>
            <a:endParaRPr lang="en-US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A1BFD-3CD5-AE1F-BBC7-257918BB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423" y="4353106"/>
            <a:ext cx="4752754" cy="873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28C74-C9EE-25C2-0B35-6CFECB33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239719"/>
            <a:ext cx="4654550" cy="30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5A84-2F3A-D918-0422-3B54F33C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B00B-B630-639E-6F62-3BE63C314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219" y="1548588"/>
            <a:ext cx="10495582" cy="21846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 general, python scripts are modules, meaning their functionality can be imported to other python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There is a </a:t>
            </a:r>
            <a:r>
              <a:rPr lang="en-US" dirty="0"/>
              <a:t>huge</a:t>
            </a:r>
            <a:r>
              <a:rPr lang="en-US" b="0" dirty="0"/>
              <a:t> suite of developed modules with cool functionality you can use (after they are installed with </a:t>
            </a:r>
            <a:r>
              <a:rPr lang="en-US" dirty="0"/>
              <a:t>pip</a:t>
            </a:r>
            <a:r>
              <a:rPr lang="en-US" b="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You can even pull from your own scripts!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E1272-4FC2-87D4-1DEF-BEAFF166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620719"/>
            <a:ext cx="4489450" cy="2989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50020-25C2-DF39-6F84-600BD971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194" y="3620719"/>
            <a:ext cx="2578100" cy="172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CD8FF3-325E-9ADD-7D34-44E4BC63F5E9}"/>
              </a:ext>
            </a:extLst>
          </p:cNvPr>
          <p:cNvSpPr txBox="1"/>
          <p:nvPr/>
        </p:nvSpPr>
        <p:spPr>
          <a:xfrm>
            <a:off x="8446462" y="5347919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goodbye.py</a:t>
            </a:r>
            <a:endParaRPr lang="en-US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A157D6-8A81-781E-7FB5-4FC8F32FC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17251"/>
            <a:ext cx="5524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4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AEB9-E5B8-002C-F057-427BBEEE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len</a:t>
            </a:r>
            <a:r>
              <a:rPr lang="en-US" b="0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2B91-D492-F830-77B4-83DD04BD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506" y="1607088"/>
            <a:ext cx="6613894" cy="23733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Short for </a:t>
            </a:r>
            <a:r>
              <a:rPr lang="en-US" dirty="0"/>
              <a:t>len</a:t>
            </a:r>
            <a:r>
              <a:rPr lang="en-US" b="0" dirty="0"/>
              <a:t>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Gives you the length of several data types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/>
              <a:t>Strings </a:t>
            </a:r>
            <a:r>
              <a:rPr lang="en-US" b="0" dirty="0">
                <a:sym typeface="Wingdings" pitchFamily="2" charset="2"/>
              </a:rPr>
              <a:t> number of characters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ym typeface="Wingdings" pitchFamily="2" charset="2"/>
              </a:rPr>
              <a:t>Lists, tuples  number of elements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ym typeface="Wingdings" pitchFamily="2" charset="2"/>
              </a:rPr>
              <a:t>Dictionaries  number of key/value pairs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41DD1-3346-A09B-B8B0-025D5E3B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3980400"/>
            <a:ext cx="5499100" cy="2484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315E3-0222-6830-FFF5-055E6B5D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3875731"/>
            <a:ext cx="5099050" cy="898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F00B-4E3A-10F2-66D0-EF8E77B20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4954309"/>
            <a:ext cx="5099050" cy="592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863E9-0425-A731-699C-00DA5E3D8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094" y="813576"/>
            <a:ext cx="4996751" cy="28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4E14-8977-8669-F25F-198B82FF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484F-CA01-3431-5DF0-41DBABEA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len</a:t>
            </a:r>
            <a:r>
              <a:rPr lang="en-US" b="0" dirty="0"/>
              <a:t>()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4FC87-74FB-124F-BD89-2E820414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94" y="1690688"/>
            <a:ext cx="8014077" cy="45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3CD6-3434-2398-D5AE-AF7FBB18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3E16-92D1-5D2E-5DFC-1B87B9758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912" y="1825625"/>
            <a:ext cx="3932488" cy="42033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Define a function with def(): and </a:t>
            </a:r>
            <a:r>
              <a:rPr lang="en-US" b="0" i="1" dirty="0"/>
              <a:t>indentation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Can define whatever parameters you want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”Docstrings” are standard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Functions usually </a:t>
            </a:r>
            <a:r>
              <a:rPr lang="en-US" b="0" i="1" dirty="0"/>
              <a:t>return </a:t>
            </a:r>
            <a:r>
              <a:rPr lang="en-US" b="0" dirty="0"/>
              <a:t>something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EC1B2-C223-178C-2C2C-CE4C51CB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38" y="1638300"/>
            <a:ext cx="6883400" cy="358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2E618-C75C-9900-22B6-5CEE62A2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88" y="5289550"/>
            <a:ext cx="5156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C5E0-D13A-47CF-A657-5B048D29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Code checked at run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1BCA-CB2F-460E-9D0A-3A8F72ED2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912" y="1690688"/>
            <a:ext cx="10495582" cy="24161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Python does not check your code for errors until you run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Many of your first errors will be things like this; simple typos, unassigned variables.. Because its easy for your script to run without catching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Other languages solve this with “compilation”, but you need to maintain type information. (or just use VS code)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CD546-F763-B51A-A87C-F88C3A90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4509408"/>
            <a:ext cx="5168900" cy="1846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FF8198-5AF5-1573-01C5-5DDE525D49A1}"/>
                  </a:ext>
                </a:extLst>
              </p14:cNvPr>
              <p14:cNvContentPartPr/>
              <p14:nvPr/>
            </p14:nvContentPartPr>
            <p14:xfrm>
              <a:off x="1753840" y="5479720"/>
              <a:ext cx="1319760" cy="82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FF8198-5AF5-1573-01C5-5DDE525D49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200" y="5462080"/>
                <a:ext cx="1355400" cy="862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B71E01-294E-104A-F6F4-58519F226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703" y="4273220"/>
            <a:ext cx="5346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 1">
      <a:dk1>
        <a:srgbClr val="142041"/>
      </a:dk1>
      <a:lt1>
        <a:srgbClr val="FFFFFF"/>
      </a:lt1>
      <a:dk2>
        <a:srgbClr val="006BA6"/>
      </a:dk2>
      <a:lt2>
        <a:srgbClr val="F8EDD9"/>
      </a:lt2>
      <a:accent1>
        <a:srgbClr val="CF142B"/>
      </a:accent1>
      <a:accent2>
        <a:srgbClr val="48C6E3"/>
      </a:accent2>
      <a:accent3>
        <a:srgbClr val="B1DDF6"/>
      </a:accent3>
      <a:accent4>
        <a:srgbClr val="FFCD6B"/>
      </a:accent4>
      <a:accent5>
        <a:srgbClr val="FF5449"/>
      </a:accent5>
      <a:accent6>
        <a:srgbClr val="F7ECD9"/>
      </a:accent6>
      <a:hlink>
        <a:srgbClr val="142041"/>
      </a:hlink>
      <a:folHlink>
        <a:srgbClr val="1420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_PowerPoint_Template-Proof" id="{8EBE704B-2266-F042-8501-14ECFB5D9532}" vid="{8570B766-668E-424E-9955-5CBE8A5F3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663</Words>
  <Application>Microsoft Macintosh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Wingdings</vt:lpstr>
      <vt:lpstr>Office Theme</vt:lpstr>
      <vt:lpstr>Introduction to Python</vt:lpstr>
      <vt:lpstr>What is Python?</vt:lpstr>
      <vt:lpstr>PowerPoint Presentation</vt:lpstr>
      <vt:lpstr>Source Code</vt:lpstr>
      <vt:lpstr>Modules</vt:lpstr>
      <vt:lpstr>len()</vt:lpstr>
      <vt:lpstr>len()</vt:lpstr>
      <vt:lpstr>Functions</vt:lpstr>
      <vt:lpstr>Code checked at run time</vt:lpstr>
      <vt:lpstr>Code checked at run time</vt:lpstr>
      <vt:lpstr>Data Types</vt:lpstr>
      <vt:lpstr>Strings</vt:lpstr>
      <vt:lpstr>PowerPoint Presentation</vt:lpstr>
      <vt:lpstr>PowerPoint Presentation</vt:lpstr>
      <vt:lpstr>Lists, Tuples, and Sets</vt:lpstr>
      <vt:lpstr>Dictionaries</vt:lpstr>
      <vt:lpstr>Loops/Conditionals</vt:lpstr>
      <vt:lpstr>IF statements</vt:lpstr>
      <vt:lpstr>FOR and IN</vt:lpstr>
      <vt:lpstr>WHILE loops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Gebeline</dc:creator>
  <cp:lastModifiedBy>Paul Gebeline</cp:lastModifiedBy>
  <cp:revision>1</cp:revision>
  <dcterms:created xsi:type="dcterms:W3CDTF">2026-07-13T14:01:05Z</dcterms:created>
  <dcterms:modified xsi:type="dcterms:W3CDTF">2026-07-14T03:06:40Z</dcterms:modified>
</cp:coreProperties>
</file>